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72" r:id="rId4"/>
    <p:sldId id="273" r:id="rId5"/>
    <p:sldId id="277" r:id="rId6"/>
    <p:sldId id="279" r:id="rId7"/>
    <p:sldId id="274" r:id="rId8"/>
    <p:sldId id="275" r:id="rId9"/>
    <p:sldId id="281" r:id="rId10"/>
    <p:sldId id="280" r:id="rId11"/>
    <p:sldId id="292" r:id="rId12"/>
    <p:sldId id="271" r:id="rId13"/>
    <p:sldId id="282" r:id="rId14"/>
    <p:sldId id="283" r:id="rId15"/>
    <p:sldId id="284" r:id="rId16"/>
    <p:sldId id="285" r:id="rId17"/>
    <p:sldId id="287" r:id="rId18"/>
    <p:sldId id="288" r:id="rId19"/>
    <p:sldId id="289" r:id="rId20"/>
    <p:sldId id="290" r:id="rId21"/>
    <p:sldId id="291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55" d="100"/>
          <a:sy n="55" d="100"/>
        </p:scale>
        <p:origin x="27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60A65-1D2B-4DE3-99B2-B0546669DBB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FE754-6548-4CB7-A5B3-039FDB58C1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521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60A65-1D2B-4DE3-99B2-B0546669DBB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FE754-6548-4CB7-A5B3-039FDB58C1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480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60A65-1D2B-4DE3-99B2-B0546669DBB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FE754-6548-4CB7-A5B3-039FDB58C134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228534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60A65-1D2B-4DE3-99B2-B0546669DBB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FE754-6548-4CB7-A5B3-039FDB58C1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05889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60A65-1D2B-4DE3-99B2-B0546669DBB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FE754-6548-4CB7-A5B3-039FDB58C134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182924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60A65-1D2B-4DE3-99B2-B0546669DBB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FE754-6548-4CB7-A5B3-039FDB58C1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10416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60A65-1D2B-4DE3-99B2-B0546669DBB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FE754-6548-4CB7-A5B3-039FDB58C1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6733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60A65-1D2B-4DE3-99B2-B0546669DBB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FE754-6548-4CB7-A5B3-039FDB58C1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420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60A65-1D2B-4DE3-99B2-B0546669DBB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FE754-6548-4CB7-A5B3-039FDB58C1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547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60A65-1D2B-4DE3-99B2-B0546669DBB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FE754-6548-4CB7-A5B3-039FDB58C1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812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60A65-1D2B-4DE3-99B2-B0546669DBB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FE754-6548-4CB7-A5B3-039FDB58C1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6483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60A65-1D2B-4DE3-99B2-B0546669DBB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FE754-6548-4CB7-A5B3-039FDB58C1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705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60A65-1D2B-4DE3-99B2-B0546669DBB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FE754-6548-4CB7-A5B3-039FDB58C1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5360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60A65-1D2B-4DE3-99B2-B0546669DBB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FE754-6548-4CB7-A5B3-039FDB58C1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242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60A65-1D2B-4DE3-99B2-B0546669DBB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FE754-6548-4CB7-A5B3-039FDB58C1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354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60A65-1D2B-4DE3-99B2-B0546669DBB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FE754-6548-4CB7-A5B3-039FDB58C1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942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260A65-1D2B-4DE3-99B2-B0546669DBB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D0FE754-6548-4CB7-A5B3-039FDB58C1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316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jpe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g"/><Relationship Id="rId5" Type="http://schemas.openxmlformats.org/officeDocument/2006/relationships/image" Target="../media/image44.jpg"/><Relationship Id="rId4" Type="http://schemas.openxmlformats.org/officeDocument/2006/relationships/image" Target="../media/image4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png"/><Relationship Id="rId4" Type="http://schemas.openxmlformats.org/officeDocument/2006/relationships/image" Target="../media/image4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jpg"/><Relationship Id="rId4" Type="http://schemas.openxmlformats.org/officeDocument/2006/relationships/image" Target="../media/image5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hyperlink" Target="https://iz.ru/1739769/2024-08-08/chto-nuzhno-znat-esli-khochesh-zavesti-ptitcu-pravila-ukhoda-i-soderzhaniia" TargetMode="External"/><Relationship Id="rId7" Type="http://schemas.openxmlformats.org/officeDocument/2006/relationships/image" Target="../media/image27.jpg"/><Relationship Id="rId12" Type="http://schemas.openxmlformats.org/officeDocument/2006/relationships/image" Target="../media/image32.jpeg"/><Relationship Id="rId2" Type="http://schemas.openxmlformats.org/officeDocument/2006/relationships/hyperlink" Target="https://pets.mail.ru/pick-a-pet/kakih-ptic-mozhno-derzhat-doma-top-5-pernatyh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11" Type="http://schemas.openxmlformats.org/officeDocument/2006/relationships/image" Target="../media/image31.jpg"/><Relationship Id="rId5" Type="http://schemas.openxmlformats.org/officeDocument/2006/relationships/image" Target="../media/image25.png"/><Relationship Id="rId10" Type="http://schemas.openxmlformats.org/officeDocument/2006/relationships/image" Target="../media/image30.jpg"/><Relationship Id="rId4" Type="http://schemas.openxmlformats.org/officeDocument/2006/relationships/hyperlink" Target="https://glavnoehvost.by/blog/kakikh-ptits-luchshe-zavodit-v-kvartire/" TargetMode="External"/><Relationship Id="rId9" Type="http://schemas.openxmlformats.org/officeDocument/2006/relationships/image" Target="../media/image29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6483" y="215227"/>
            <a:ext cx="1646063" cy="163996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93070" y="3067616"/>
            <a:ext cx="7055899" cy="2729341"/>
          </a:xfrm>
        </p:spPr>
        <p:txBody>
          <a:bodyPr/>
          <a:lstStyle/>
          <a:p>
            <a:pPr algn="ctr"/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/>
              <a:t/>
            </a:r>
            <a:br>
              <a:rPr lang="ru-RU" sz="4800" dirty="0"/>
            </a:br>
            <a:r>
              <a:rPr lang="ru-RU" sz="4400" dirty="0" smtClean="0"/>
              <a:t>Воспитание потребности </a:t>
            </a:r>
            <a:br>
              <a:rPr lang="ru-RU" sz="4400" dirty="0" smtClean="0"/>
            </a:br>
            <a:r>
              <a:rPr lang="ru-RU" sz="4400" dirty="0" smtClean="0"/>
              <a:t>в заботе </a:t>
            </a:r>
            <a:br>
              <a:rPr lang="ru-RU" sz="4400" dirty="0" smtClean="0"/>
            </a:br>
            <a:r>
              <a:rPr lang="ru-RU" sz="4400" dirty="0" smtClean="0"/>
              <a:t>о живой природе </a:t>
            </a:r>
            <a:br>
              <a:rPr lang="ru-RU" sz="4400" dirty="0" smtClean="0"/>
            </a:br>
            <a:r>
              <a:rPr lang="ru-RU" sz="4400" dirty="0" smtClean="0"/>
              <a:t>у городского ребёнка </a:t>
            </a: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>ч</a:t>
            </a:r>
            <a:r>
              <a:rPr lang="ru-RU" sz="4400" dirty="0" smtClean="0"/>
              <a:t>. 2</a:t>
            </a:r>
            <a:endParaRPr lang="ru-RU" sz="4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9514" y="2389634"/>
            <a:ext cx="3383639" cy="2520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5706" y="208113"/>
            <a:ext cx="1333333" cy="144761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969917" y="6156979"/>
            <a:ext cx="24849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Ростов-на-Дону, 2026</a:t>
            </a:r>
            <a:endParaRPr lang="ru-RU" dirty="0"/>
          </a:p>
        </p:txBody>
      </p:sp>
      <p:pic>
        <p:nvPicPr>
          <p:cNvPr id="12" name="Рисунок 11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96976" y="202799"/>
            <a:ext cx="1071570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23555" y="1345807"/>
            <a:ext cx="1777700" cy="80474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65960" y="2389634"/>
            <a:ext cx="32928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И.Ф. Черкашина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9662374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4544" y="0"/>
            <a:ext cx="8596668" cy="825062"/>
          </a:xfrm>
        </p:spPr>
        <p:txBody>
          <a:bodyPr/>
          <a:lstStyle/>
          <a:p>
            <a:r>
              <a:rPr lang="ru-RU" dirty="0" smtClean="0"/>
              <a:t>Необычные жильцы городских квартир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13" y="1286911"/>
            <a:ext cx="3324729" cy="2021666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765" y="3607677"/>
            <a:ext cx="2270234" cy="227023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5868" y="3668111"/>
            <a:ext cx="2209800" cy="22098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35" y="1331394"/>
            <a:ext cx="3665542" cy="205431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5089536" y="3682562"/>
            <a:ext cx="2998173" cy="224862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1576" y="3682562"/>
            <a:ext cx="3294310" cy="219534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96248" y="1373170"/>
            <a:ext cx="2447876" cy="201254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119352" y="5931192"/>
            <a:ext cx="7082224" cy="83099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Stella Sans"/>
              </a:rPr>
              <a:t>жилое помещение это специальное помещение, предназначенное для проживания людей.</a:t>
            </a:r>
            <a:r>
              <a:rPr lang="ru-RU" dirty="0">
                <a:latin typeface="Stella Sans"/>
              </a:rPr>
              <a:t> 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80477" y="594229"/>
            <a:ext cx="100181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353535"/>
                </a:solidFill>
                <a:latin typeface="Georgia" panose="02040502050405020303" pitchFamily="18" charset="0"/>
              </a:rPr>
              <a:t>все необычное притягивает внимание. Если раньше содержать в доме игуану, обезьянку, змею или </a:t>
            </a:r>
            <a:r>
              <a:rPr lang="ru-RU" dirty="0" err="1">
                <a:solidFill>
                  <a:srgbClr val="353535"/>
                </a:solidFill>
                <a:latin typeface="Georgia" panose="02040502050405020303" pitchFamily="18" charset="0"/>
              </a:rPr>
              <a:t>птицеяда</a:t>
            </a:r>
            <a:r>
              <a:rPr lang="ru-RU" dirty="0">
                <a:solidFill>
                  <a:srgbClr val="353535"/>
                </a:solidFill>
                <a:latin typeface="Georgia" panose="02040502050405020303" pitchFamily="18" charset="0"/>
              </a:rPr>
              <a:t> не представлялось возможным, то сегодня – пожалуйста.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15617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13070" y="0"/>
            <a:ext cx="5678670" cy="1320800"/>
          </a:xfrm>
        </p:spPr>
        <p:txBody>
          <a:bodyPr/>
          <a:lstStyle/>
          <a:p>
            <a:pPr algn="ctr"/>
            <a:r>
              <a:rPr lang="ru-RU" dirty="0" smtClean="0"/>
              <a:t>Членистоногие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028" y="1510388"/>
            <a:ext cx="2445191" cy="1833893"/>
          </a:xfrm>
        </p:spPr>
      </p:pic>
      <p:sp>
        <p:nvSpPr>
          <p:cNvPr id="4" name="Прямоугольник 3"/>
          <p:cNvSpPr/>
          <p:nvPr/>
        </p:nvSpPr>
        <p:spPr>
          <a:xfrm>
            <a:off x="383628" y="540365"/>
            <a:ext cx="112988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333333"/>
                </a:solidFill>
                <a:latin typeface="YS Text"/>
              </a:rPr>
              <a:t>Содержание членистоногих в домашних условиях — популярное хобби, которое позволяет наблюдать за экзотическими насекомыми, пауками, ракообразными и другими существами. Для каждого вида требуются определённые условия: подходящий террариум, субстрат, температура, влажность и питание.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3226" y="4824447"/>
            <a:ext cx="486199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333333"/>
                </a:solidFill>
                <a:latin typeface="YS Text"/>
              </a:rPr>
              <a:t>. 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Их можно содержать в стеклянном инсектарии или прозрачном пластмассовом контейнере с сетчатой крышкой. </a:t>
            </a:r>
            <a:r>
              <a:rPr lang="ru-RU" dirty="0" smtClean="0">
                <a:solidFill>
                  <a:srgbClr val="333333"/>
                </a:solidFill>
                <a:latin typeface="YS Text"/>
              </a:rPr>
              <a:t>Палочники питаются 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растительной пищей — листьями ежевики, малины, дуба и других </a:t>
            </a:r>
            <a:r>
              <a:rPr lang="ru-RU" dirty="0" smtClean="0">
                <a:solidFill>
                  <a:srgbClr val="333333"/>
                </a:solidFill>
                <a:latin typeface="YS Text"/>
              </a:rPr>
              <a:t>растений, а богомолы - хищники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53606" y="1542395"/>
            <a:ext cx="529039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>
                <a:solidFill>
                  <a:srgbClr val="333333"/>
                </a:solidFill>
                <a:latin typeface="YS Text"/>
              </a:rPr>
              <a:t>Пауки-птицееды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 — популярный выбор для начинающих. Например, </a:t>
            </a:r>
            <a:r>
              <a:rPr lang="ru-RU" dirty="0" err="1">
                <a:solidFill>
                  <a:srgbClr val="333333"/>
                </a:solidFill>
                <a:latin typeface="YS Text"/>
              </a:rPr>
              <a:t>беловолосковый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 птицеед — спокойный вид, которого можно приучить брать на руки (если он не голодный). Требует температуры воздуха от 23 °C до 28 °C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233762" y="3720721"/>
            <a:ext cx="376379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333333"/>
                </a:solidFill>
                <a:latin typeface="YS Text"/>
              </a:rPr>
              <a:t>Кивсяки</a:t>
            </a:r>
            <a:r>
              <a:rPr lang="ru-RU" b="1" dirty="0">
                <a:solidFill>
                  <a:srgbClr val="333333"/>
                </a:solidFill>
                <a:latin typeface="YS Text"/>
              </a:rPr>
              <a:t> (</a:t>
            </a:r>
            <a:r>
              <a:rPr lang="ru-RU" b="1" dirty="0" err="1">
                <a:solidFill>
                  <a:srgbClr val="333333"/>
                </a:solidFill>
                <a:latin typeface="YS Text"/>
              </a:rPr>
              <a:t>двупарноногие</a:t>
            </a:r>
            <a:r>
              <a:rPr lang="ru-RU" b="1" dirty="0">
                <a:solidFill>
                  <a:srgbClr val="333333"/>
                </a:solidFill>
                <a:latin typeface="YS Text"/>
              </a:rPr>
              <a:t> многоножки) могут содержаться в домашних условиях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. Для этого подойдёт стеклянный террариум или пластиковый контейнер с крышкой. Объём зависит от размеров и количества </a:t>
            </a:r>
            <a:r>
              <a:rPr lang="ru-RU" dirty="0" err="1">
                <a:solidFill>
                  <a:srgbClr val="333333"/>
                </a:solidFill>
                <a:latin typeface="YS Text"/>
              </a:rPr>
              <a:t>кивсяков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: для мелких видов — от 10–15 литров, для крупных — от 20–30 литров. 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4636" y="1580242"/>
            <a:ext cx="2723802" cy="204285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013" y="4601303"/>
            <a:ext cx="3081357" cy="160808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628" y="2847851"/>
            <a:ext cx="2680552" cy="2010414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958677" y="3626109"/>
            <a:ext cx="263009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33333"/>
                </a:solidFill>
                <a:latin typeface="YS Text"/>
              </a:rPr>
              <a:t>Палочники и богомолы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 — неприхотливые насекомые</a:t>
            </a:r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699" y="3053276"/>
            <a:ext cx="1943624" cy="147617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789323" y="3253762"/>
            <a:ext cx="20040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Улитки-</a:t>
            </a:r>
            <a:r>
              <a:rPr lang="ru-RU" b="1" dirty="0" err="1" smtClean="0"/>
              <a:t>ахатины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1315080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0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Влияние животных на психологическое благополучие людей</a:t>
            </a:r>
            <a:br>
              <a:rPr lang="ru-RU" b="1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77334" y="1037021"/>
            <a:ext cx="734633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333333"/>
                </a:solidFill>
                <a:latin typeface="YS Text"/>
              </a:rPr>
              <a:t>Существует исследование, которое выявило связь между потребностями человека и причинами, по которым он заводит питомца. </a:t>
            </a:r>
            <a:endParaRPr lang="ru-RU" dirty="0" smtClean="0">
              <a:solidFill>
                <a:srgbClr val="333333"/>
              </a:solidFill>
              <a:latin typeface="YS Text"/>
            </a:endParaRPr>
          </a:p>
          <a:p>
            <a:endParaRPr lang="ru-RU" dirty="0">
              <a:solidFill>
                <a:srgbClr val="333333"/>
              </a:solidFill>
              <a:latin typeface="YS Text"/>
            </a:endParaRPr>
          </a:p>
          <a:p>
            <a:r>
              <a:rPr lang="ru-RU" dirty="0" smtClean="0">
                <a:solidFill>
                  <a:srgbClr val="333333"/>
                </a:solidFill>
                <a:latin typeface="YS Text"/>
              </a:rPr>
              <a:t>В 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современном мире люди всё чаще стремятся к удовлетворению не прагматических, а психологических потребностей — заботы, любви, привязанности</a:t>
            </a:r>
            <a:r>
              <a:rPr lang="ru-RU" dirty="0" smtClean="0">
                <a:solidFill>
                  <a:srgbClr val="333333"/>
                </a:solidFill>
                <a:latin typeface="YS Text"/>
              </a:rPr>
              <a:t>.</a:t>
            </a:r>
          </a:p>
          <a:p>
            <a:endParaRPr lang="ru-RU" dirty="0">
              <a:solidFill>
                <a:srgbClr val="333333"/>
              </a:solidFill>
              <a:latin typeface="YS Text"/>
            </a:endParaRPr>
          </a:p>
          <a:p>
            <a:r>
              <a:rPr lang="ru-RU" dirty="0">
                <a:solidFill>
                  <a:srgbClr val="333333"/>
                </a:solidFill>
                <a:latin typeface="YS Text"/>
              </a:rPr>
              <a:t> </a:t>
            </a:r>
            <a:r>
              <a:rPr lang="ru-RU" dirty="0" smtClean="0">
                <a:solidFill>
                  <a:srgbClr val="333333"/>
                </a:solidFill>
                <a:latin typeface="YS Text"/>
              </a:rPr>
              <a:t>Доказано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, что общение с домашним животным может снижать уровень стресса у людей: в присутствии собаки у подвергшихся стрессу людей быстрее снижается уровень кортизола, а общение с питомцем приводит к повышению уровня окситоцина.</a:t>
            </a:r>
            <a:endParaRPr lang="ru-RU" b="0" dirty="0">
              <a:solidFill>
                <a:srgbClr val="333333"/>
              </a:solidFill>
              <a:effectLst/>
              <a:latin typeface="YS Text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3668" y="1141794"/>
            <a:ext cx="2511770" cy="32067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4027" y="4695348"/>
            <a:ext cx="2601469" cy="19476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984" y="4690526"/>
            <a:ext cx="3225357" cy="195250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1608" y="4690526"/>
            <a:ext cx="2284533" cy="216747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44" y="4690526"/>
            <a:ext cx="1733907" cy="205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0835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0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Ключевые аспекты ответственного отношения к </a:t>
            </a:r>
            <a:r>
              <a:rPr lang="ru-RU" b="1" dirty="0" smtClean="0"/>
              <a:t>животным. </a:t>
            </a:r>
            <a:br>
              <a:rPr lang="ru-RU" b="1" dirty="0" smtClean="0"/>
            </a:br>
            <a:r>
              <a:rPr lang="ru-RU" b="1" dirty="0" smtClean="0"/>
              <a:t>1.Осознанность </a:t>
            </a:r>
            <a:r>
              <a:rPr lang="ru-RU" b="1" dirty="0"/>
              <a:t>и взвешенность решения</a:t>
            </a:r>
            <a:br>
              <a:rPr lang="ru-RU" b="1" dirty="0"/>
            </a:b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01928" y="1551592"/>
            <a:ext cx="89396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333333"/>
                </a:solidFill>
                <a:latin typeface="YS Text"/>
              </a:rPr>
              <a:t> 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Перед тем как завести животное, нужно чётко понимать, что это навсегда, и быть готовым к выполнению обязанностей. Важно оценить свои возможности: время, материальные ресурсы, пространство для содержания питомца, готовность корректировать распорядок дня и отказываться от спонтанных поездок.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965" y="2839763"/>
            <a:ext cx="4845269" cy="2725464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17966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8051" y="0"/>
            <a:ext cx="8596668" cy="762000"/>
          </a:xfrm>
        </p:spPr>
        <p:txBody>
          <a:bodyPr/>
          <a:lstStyle/>
          <a:p>
            <a:pPr algn="ctr"/>
            <a:r>
              <a:rPr lang="ru-RU" b="1" dirty="0" smtClean="0"/>
              <a:t>2. Оценка </a:t>
            </a:r>
            <a:r>
              <a:rPr lang="ru-RU" b="1" dirty="0"/>
              <a:t>потребностей животного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45" y="1909353"/>
            <a:ext cx="5227118" cy="3591083"/>
          </a:xfrm>
        </p:spPr>
      </p:pic>
      <p:sp>
        <p:nvSpPr>
          <p:cNvPr id="4" name="Прямоугольник 3"/>
          <p:cNvSpPr/>
          <p:nvPr/>
        </p:nvSpPr>
        <p:spPr>
          <a:xfrm>
            <a:off x="299545" y="762000"/>
            <a:ext cx="91951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333333"/>
                </a:solidFill>
                <a:latin typeface="YS Text"/>
              </a:rPr>
              <a:t>Необходимо 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учитывать видовые особенности, возраст, состояние здоровья и индивидуальные потребности питомца. Например, некоторым животным требуется больше внимания и ухода, чем </a:t>
            </a:r>
            <a:r>
              <a:rPr lang="ru-RU" dirty="0" smtClean="0">
                <a:solidFill>
                  <a:srgbClr val="333333"/>
                </a:solidFill>
                <a:latin typeface="YS Text"/>
              </a:rPr>
              <a:t>другим.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6638" y="1909353"/>
            <a:ext cx="5402452" cy="3591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3789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48392"/>
            <a:ext cx="8596668" cy="649746"/>
          </a:xfrm>
        </p:spPr>
        <p:txBody>
          <a:bodyPr/>
          <a:lstStyle/>
          <a:p>
            <a:r>
              <a:rPr lang="ru-RU" b="1" dirty="0" smtClean="0">
                <a:solidFill>
                  <a:schemeClr val="accent2"/>
                </a:solidFill>
                <a:latin typeface="YS Text"/>
              </a:rPr>
              <a:t>3. Создание </a:t>
            </a:r>
            <a:r>
              <a:rPr lang="ru-RU" b="1" dirty="0">
                <a:solidFill>
                  <a:schemeClr val="accent2"/>
                </a:solidFill>
                <a:latin typeface="YS Text"/>
              </a:rPr>
              <a:t>комфортных </a:t>
            </a:r>
            <a:r>
              <a:rPr lang="ru-RU" b="1" dirty="0" smtClean="0">
                <a:solidFill>
                  <a:schemeClr val="accent2"/>
                </a:solidFill>
                <a:latin typeface="YS Text"/>
              </a:rPr>
              <a:t>условий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8674" y="798138"/>
            <a:ext cx="889037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333333"/>
                </a:solidFill>
                <a:latin typeface="YS Text"/>
              </a:rPr>
              <a:t>Нужно 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оборудовать для животного подходящее место для жизни (лежак, клетка, аквариум), обеспечить доступ к чистой воде и сбалансированному питанию, а также учесть возможные риски (например, наличие ядовитых растений в доме). </a:t>
            </a:r>
            <a:endParaRPr lang="ru-RU" dirty="0"/>
          </a:p>
        </p:txBody>
      </p:sp>
      <p:pic>
        <p:nvPicPr>
          <p:cNvPr id="5" name="Picture 2" descr="-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1876340"/>
            <a:ext cx="4109836" cy="3139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4854" y="1876340"/>
            <a:ext cx="4298334" cy="322375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67862" y="5278557"/>
            <a:ext cx="870118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353535"/>
                </a:solidFill>
                <a:latin typeface="Georgia" panose="02040502050405020303" pitchFamily="18" charset="0"/>
              </a:rPr>
              <a:t>Традиционным спросом пользуются хомяки, крысы, декоративные кролики, шиншиллы, самые разнообразные рыбки, а с недавних пор – чилийские белки дегу, бурундуки, </a:t>
            </a:r>
            <a:r>
              <a:rPr lang="ru-RU" dirty="0" err="1">
                <a:solidFill>
                  <a:srgbClr val="353535"/>
                </a:solidFill>
                <a:latin typeface="Georgia" panose="02040502050405020303" pitchFamily="18" charset="0"/>
              </a:rPr>
              <a:t>фретки</a:t>
            </a:r>
            <a:r>
              <a:rPr lang="ru-RU" dirty="0">
                <a:solidFill>
                  <a:srgbClr val="353535"/>
                </a:solidFill>
                <a:latin typeface="Georgia" panose="02040502050405020303" pitchFamily="18" charset="0"/>
              </a:rPr>
              <a:t>. </a:t>
            </a:r>
            <a:r>
              <a:rPr lang="ru-RU" dirty="0" err="1">
                <a:solidFill>
                  <a:srgbClr val="353535"/>
                </a:solidFill>
                <a:latin typeface="Georgia" panose="02040502050405020303" pitchFamily="18" charset="0"/>
              </a:rPr>
              <a:t>Фретка</a:t>
            </a:r>
            <a:r>
              <a:rPr lang="ru-RU" dirty="0">
                <a:solidFill>
                  <a:srgbClr val="353535"/>
                </a:solidFill>
                <a:latin typeface="Georgia" panose="02040502050405020303" pitchFamily="18" charset="0"/>
              </a:rPr>
              <a:t> – это декоративный хорек. В отличие от его лесных собратьев, </a:t>
            </a:r>
            <a:r>
              <a:rPr lang="ru-RU" dirty="0" err="1">
                <a:solidFill>
                  <a:srgbClr val="353535"/>
                </a:solidFill>
                <a:latin typeface="Georgia" panose="02040502050405020303" pitchFamily="18" charset="0"/>
              </a:rPr>
              <a:t>фретка</a:t>
            </a:r>
            <a:r>
              <a:rPr lang="ru-RU" dirty="0">
                <a:solidFill>
                  <a:srgbClr val="353535"/>
                </a:solidFill>
                <a:latin typeface="Georgia" panose="02040502050405020303" pitchFamily="18" charset="0"/>
              </a:rPr>
              <a:t> меньше размером и не </a:t>
            </a:r>
            <a:r>
              <a:rPr lang="ru-RU" dirty="0" smtClean="0">
                <a:solidFill>
                  <a:srgbClr val="353535"/>
                </a:solidFill>
                <a:latin typeface="Georgia" panose="02040502050405020303" pitchFamily="18" charset="0"/>
              </a:rPr>
              <a:t>агрессивная, но способны ли вы создать этим животным комфортные условия?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4789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320" y="9892"/>
            <a:ext cx="8596668" cy="793531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/>
                </a:solidFill>
                <a:latin typeface="YS Text"/>
              </a:rPr>
              <a:t>4. Ветеринарный </a:t>
            </a:r>
            <a:r>
              <a:rPr lang="ru-RU" b="1" dirty="0" smtClean="0">
                <a:solidFill>
                  <a:schemeClr val="accent2"/>
                </a:solidFill>
                <a:latin typeface="YS Text"/>
              </a:rPr>
              <a:t>уход</a:t>
            </a:r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577" y="1691976"/>
            <a:ext cx="4440926" cy="2487613"/>
          </a:xfrm>
        </p:spPr>
      </p:pic>
      <p:sp>
        <p:nvSpPr>
          <p:cNvPr id="4" name="Прямоугольник 3"/>
          <p:cNvSpPr/>
          <p:nvPr/>
        </p:nvSpPr>
        <p:spPr>
          <a:xfrm>
            <a:off x="409320" y="768646"/>
            <a:ext cx="88135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333333"/>
                </a:solidFill>
                <a:latin typeface="YS Text"/>
              </a:rPr>
              <a:t>Обязательны 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регулярные визиты к ветеринару, своевременная вакцинация, профилактические мероприятия, поддержание гигиены.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311" y="1686667"/>
            <a:ext cx="3749517" cy="24929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616" y="4326565"/>
            <a:ext cx="3489928" cy="23737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503" y="4397946"/>
            <a:ext cx="3455933" cy="230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8181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0"/>
            <a:ext cx="8596668" cy="730469"/>
          </a:xfrm>
        </p:spPr>
        <p:txBody>
          <a:bodyPr/>
          <a:lstStyle/>
          <a:p>
            <a:pPr algn="ctr"/>
            <a:r>
              <a:rPr lang="ru-RU" b="1" dirty="0" smtClean="0"/>
              <a:t>5. Социализация и дрессировка</a:t>
            </a:r>
            <a:endParaRPr lang="ru-RU" b="1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453" y="1577264"/>
            <a:ext cx="4401752" cy="3881437"/>
          </a:xfrm>
        </p:spPr>
      </p:pic>
      <p:sp>
        <p:nvSpPr>
          <p:cNvPr id="5" name="Прямоугольник 4"/>
          <p:cNvSpPr/>
          <p:nvPr/>
        </p:nvSpPr>
        <p:spPr>
          <a:xfrm>
            <a:off x="677334" y="730469"/>
            <a:ext cx="85966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333333"/>
                </a:solidFill>
                <a:latin typeface="YS Text"/>
              </a:rPr>
              <a:t>Для некоторых животных (например, собак) важна дрессировка и общение с другими людьми и животными для гармоничного взаимодействия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732" y="1577264"/>
            <a:ext cx="5822156" cy="388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2921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0"/>
            <a:ext cx="8596668" cy="651641"/>
          </a:xfrm>
        </p:spPr>
        <p:txBody>
          <a:bodyPr/>
          <a:lstStyle/>
          <a:p>
            <a:pPr algn="ctr"/>
            <a:r>
              <a:rPr lang="ru-RU" b="1" dirty="0" smtClean="0"/>
              <a:t>6. Распределение </a:t>
            </a:r>
            <a:r>
              <a:rPr lang="ru-RU" b="1" dirty="0"/>
              <a:t>обязанностей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58" y="1974294"/>
            <a:ext cx="7160020" cy="4773347"/>
          </a:xfrm>
        </p:spPr>
      </p:pic>
      <p:sp>
        <p:nvSpPr>
          <p:cNvPr id="4" name="Прямоугольник 3"/>
          <p:cNvSpPr/>
          <p:nvPr/>
        </p:nvSpPr>
        <p:spPr>
          <a:xfrm>
            <a:off x="95949" y="637784"/>
            <a:ext cx="97594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333333"/>
                </a:solidFill>
                <a:latin typeface="YS Text"/>
              </a:rPr>
              <a:t>Важно 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обсудить с </a:t>
            </a:r>
            <a:r>
              <a:rPr lang="ru-RU" dirty="0" smtClean="0">
                <a:solidFill>
                  <a:srgbClr val="333333"/>
                </a:solidFill>
                <a:latin typeface="YS Text"/>
              </a:rPr>
              <a:t>детьми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, что животное — не игрушка, а живое существо, требующее заботы. Можно составить график дежурств по уходу за питомцем и показать ребёнку, как правильно кормить, выгуливать и ухаживать за животным. При этом основная ответственность за питомца должна лежать на взрослых.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67774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0"/>
            <a:ext cx="8596668" cy="714703"/>
          </a:xfrm>
        </p:spPr>
        <p:txBody>
          <a:bodyPr/>
          <a:lstStyle/>
          <a:p>
            <a:pPr algn="ctr"/>
            <a:r>
              <a:rPr lang="ru-RU" b="1" dirty="0" smtClean="0"/>
              <a:t>7. Готовность </a:t>
            </a:r>
            <a:r>
              <a:rPr lang="ru-RU" b="1" dirty="0"/>
              <a:t>к последствиям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5135" y="578508"/>
            <a:ext cx="93810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333333"/>
                </a:solidFill>
                <a:latin typeface="YS Text"/>
              </a:rPr>
              <a:t>Нужно заранее продумать, что будет, если животное что-то испортит в доме, и оценить свою реакцию на такие ситуации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668" y="1803347"/>
            <a:ext cx="4660756" cy="349556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165" y="1293211"/>
            <a:ext cx="3744020" cy="4712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096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6257" y="0"/>
            <a:ext cx="8596668" cy="1320800"/>
          </a:xfrm>
        </p:spPr>
        <p:txBody>
          <a:bodyPr/>
          <a:lstStyle/>
          <a:p>
            <a:r>
              <a:rPr lang="ru-RU" dirty="0" smtClean="0"/>
              <a:t>Что включает в себя понятие «Забота»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46257" y="897213"/>
            <a:ext cx="5376626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333333"/>
                </a:solidFill>
                <a:latin typeface="YS Text"/>
              </a:rPr>
              <a:t>«Забота - выраженное 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чувство ответственности за благополучие кого-либо или за что-либо, дополненное стремлением к действиям для его </a:t>
            </a:r>
            <a:r>
              <a:rPr lang="ru-RU" dirty="0" smtClean="0">
                <a:solidFill>
                  <a:srgbClr val="333333"/>
                </a:solidFill>
                <a:latin typeface="YS Text"/>
              </a:rPr>
              <a:t>осуществления» </a:t>
            </a:r>
            <a:r>
              <a:rPr lang="ru-RU" sz="1400" i="1" dirty="0" smtClean="0"/>
              <a:t>Терминологический словарь </a:t>
            </a:r>
            <a:r>
              <a:rPr lang="ru-RU" sz="1400" i="1" dirty="0"/>
              <a:t>«Современный образовательный процесс: основные понятия и термины» (авторы-составители М. Ю. Олешков и В. М. Уваров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4221" y="753901"/>
            <a:ext cx="5414087" cy="5414087"/>
          </a:xfrm>
        </p:spPr>
      </p:pic>
      <p:sp>
        <p:nvSpPr>
          <p:cNvPr id="5" name="TextBox 4"/>
          <p:cNvSpPr txBox="1"/>
          <p:nvPr/>
        </p:nvSpPr>
        <p:spPr>
          <a:xfrm>
            <a:off x="346257" y="2930868"/>
            <a:ext cx="5990743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/>
              <a:t>П.5 Заведите домашнее животное </a:t>
            </a:r>
            <a:endParaRPr lang="ru-RU" sz="28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626" y="3641085"/>
            <a:ext cx="5458965" cy="3043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752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8. Соблюдение </a:t>
            </a:r>
            <a:r>
              <a:rPr lang="ru-RU" b="1" dirty="0"/>
              <a:t>законодательства</a:t>
            </a:r>
            <a:r>
              <a:rPr lang="ru-RU" dirty="0"/>
              <a:t>.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77334" y="1270000"/>
            <a:ext cx="895539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333333"/>
                </a:solidFill>
                <a:latin typeface="YS Text"/>
              </a:rPr>
              <a:t>В России действуют нормы, регулирующие обращение с животными. Например, Федеральный закон от 27 декабря 2018 года №498-ФЗ «Об ответственном обращении с животными» устанавливает требования к содержанию питомцев, их лечению и другим аспектам.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2470329"/>
            <a:ext cx="2439785" cy="34456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7119" y="2544216"/>
            <a:ext cx="7049401" cy="131685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280124" y="3861066"/>
            <a:ext cx="431661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прежде чем изымать животное из природной среды его обитания – именно так будет трактовать ваши действия закон – подумайте, какими могут быть последствия. За вывоз из леса в квартиру ежика вам могут предложить заплатить немалый </a:t>
            </a:r>
            <a:r>
              <a:rPr lang="ru-RU" dirty="0" smtClean="0"/>
              <a:t>штраф. 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345" y="3801889"/>
            <a:ext cx="2170386" cy="2712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7637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652" y="0"/>
            <a:ext cx="9160349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Последствия безответственного </a:t>
            </a:r>
            <a:r>
              <a:rPr lang="ru-RU" b="1" dirty="0" smtClean="0"/>
              <a:t>отношения</a:t>
            </a:r>
            <a:br>
              <a:rPr lang="ru-RU" b="1" dirty="0" smtClean="0"/>
            </a:br>
            <a:r>
              <a:rPr lang="ru-RU" b="1" dirty="0" smtClean="0"/>
              <a:t>к приобретению животных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32079" y="1100041"/>
            <a:ext cx="908717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33333"/>
                </a:solidFill>
                <a:latin typeface="YS Text"/>
              </a:rPr>
              <a:t>Брошенные животные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. Питомцы оказываются на улице из-за неспособности или нежелания владельца выполнять обязанности.</a:t>
            </a:r>
          </a:p>
          <a:p>
            <a:r>
              <a:rPr lang="ru-RU" b="1" dirty="0">
                <a:solidFill>
                  <a:srgbClr val="333333"/>
                </a:solidFill>
                <a:latin typeface="YS Text"/>
              </a:rPr>
              <a:t>Жестокое обращение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. Неправильное содержание, отсутствие ухода или безразличие к страданиям животных</a:t>
            </a:r>
            <a:r>
              <a:rPr lang="ru-RU" dirty="0" smtClean="0">
                <a:solidFill>
                  <a:srgbClr val="333333"/>
                </a:solidFill>
                <a:latin typeface="YS Text"/>
              </a:rPr>
              <a:t>.</a:t>
            </a:r>
          </a:p>
          <a:p>
            <a:r>
              <a:rPr lang="ru-RU" b="1" i="0" dirty="0" smtClean="0">
                <a:solidFill>
                  <a:srgbClr val="333333"/>
                </a:solidFill>
                <a:effectLst/>
                <a:latin typeface="YS Text"/>
              </a:rPr>
              <a:t>Угроза жизни для человека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YS Text"/>
              </a:rPr>
              <a:t>. Появление «сбежавших» змей, крокодилов и др. опасных </a:t>
            </a:r>
            <a:r>
              <a:rPr lang="ru-RU" dirty="0" smtClean="0">
                <a:solidFill>
                  <a:srgbClr val="333333"/>
                </a:solidFill>
                <a:latin typeface="YS Text"/>
              </a:rPr>
              <a:t>экзотов.</a:t>
            </a:r>
            <a:endParaRPr lang="ru-RU" b="0" i="0" dirty="0" smtClean="0">
              <a:solidFill>
                <a:srgbClr val="333333"/>
              </a:solidFill>
              <a:effectLst/>
              <a:latin typeface="YS Tex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02749" y="2800246"/>
            <a:ext cx="330684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GothamPro"/>
              </a:rPr>
              <a:t>В Санкт-Петербурге хозяйка </a:t>
            </a:r>
            <a:r>
              <a:rPr lang="ru-RU" dirty="0">
                <a:solidFill>
                  <a:srgbClr val="000000"/>
                </a:solidFill>
                <a:latin typeface="GothamPro"/>
              </a:rPr>
              <a:t>отправилась с </a:t>
            </a:r>
            <a:r>
              <a:rPr lang="ru-RU" dirty="0" smtClean="0">
                <a:solidFill>
                  <a:srgbClr val="000000"/>
                </a:solidFill>
                <a:latin typeface="GothamPro"/>
              </a:rPr>
              <a:t>радужным удавом </a:t>
            </a:r>
            <a:r>
              <a:rPr lang="ru-RU" dirty="0">
                <a:solidFill>
                  <a:srgbClr val="000000"/>
                </a:solidFill>
                <a:latin typeface="GothamPro"/>
              </a:rPr>
              <a:t>и ещё двумя змеями на фотосессию. Девушка не крепко завязала мешок, где хранила питомцев, и любопытный малыш радужного удава сбежал.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671" y="2845299"/>
            <a:ext cx="3334078" cy="331698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257" y="2854367"/>
            <a:ext cx="4735488" cy="2307761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471254" y="521624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333333"/>
                </a:solidFill>
                <a:latin typeface="YS Text"/>
              </a:rPr>
              <a:t>Угроза жизни для других животных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. </a:t>
            </a:r>
            <a:r>
              <a:rPr lang="ru-RU" dirty="0" err="1">
                <a:solidFill>
                  <a:srgbClr val="333333"/>
                </a:solidFill>
                <a:latin typeface="YS Text"/>
              </a:rPr>
              <a:t>Красноухие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 черепахи </a:t>
            </a:r>
            <a:r>
              <a:rPr lang="ru-RU" dirty="0" smtClean="0">
                <a:solidFill>
                  <a:srgbClr val="333333"/>
                </a:solidFill>
                <a:latin typeface="YS Text"/>
              </a:rPr>
              <a:t>активно выживают 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болотных черепах</a:t>
            </a:r>
          </a:p>
        </p:txBody>
      </p:sp>
    </p:spTree>
    <p:extLst>
      <p:ext uri="{BB962C8B-B14F-4D97-AF65-F5344CB8AC3E}">
        <p14:creationId xmlns:p14="http://schemas.microsoft.com/office/powerpoint/2010/main" val="2043074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868" y="1438650"/>
            <a:ext cx="6057900" cy="31623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916854" y="1438650"/>
            <a:ext cx="298389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76% россиян имеют домашних животных</a:t>
            </a:r>
          </a:p>
          <a:p>
            <a:r>
              <a:rPr lang="ru-RU" dirty="0" smtClean="0"/>
              <a:t>37% -владельцы кошек, из них 29% -беспородные; </a:t>
            </a:r>
          </a:p>
          <a:p>
            <a:r>
              <a:rPr lang="ru-RU" dirty="0" smtClean="0"/>
              <a:t>8% - породистые.</a:t>
            </a:r>
          </a:p>
          <a:p>
            <a:r>
              <a:rPr lang="ru-RU" dirty="0" smtClean="0"/>
              <a:t>29% - имеют собак, из них -11% породистые; </a:t>
            </a:r>
          </a:p>
          <a:p>
            <a:r>
              <a:rPr lang="ru-RU" dirty="0" smtClean="0"/>
              <a:t>19% - </a:t>
            </a:r>
            <a:r>
              <a:rPr lang="ru-RU" dirty="0" err="1" smtClean="0"/>
              <a:t>беспородистые</a:t>
            </a:r>
            <a:endParaRPr lang="ru-RU" dirty="0" smtClean="0"/>
          </a:p>
          <a:p>
            <a:r>
              <a:rPr lang="ru-RU" dirty="0" smtClean="0"/>
              <a:t>4% -аквариумные рыбки;</a:t>
            </a:r>
          </a:p>
          <a:p>
            <a:r>
              <a:rPr lang="ru-RU" dirty="0" smtClean="0"/>
              <a:t>3% - декоративные птицы;</a:t>
            </a:r>
          </a:p>
          <a:p>
            <a:r>
              <a:rPr lang="ru-RU" dirty="0" smtClean="0"/>
              <a:t>2% - мелкие млекопитающие (хомяки, мыши, крысы)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32558" y="196941"/>
            <a:ext cx="776366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accent2"/>
                </a:solidFill>
              </a:rPr>
              <a:t>В каком возрасте  начинать учить ребёнка </a:t>
            </a:r>
          </a:p>
          <a:p>
            <a:pPr algn="ctr"/>
            <a:r>
              <a:rPr lang="ru-RU" sz="2800" b="1" dirty="0" smtClean="0">
                <a:solidFill>
                  <a:schemeClr val="accent2"/>
                </a:solidFill>
              </a:rPr>
              <a:t>заботе о животных?</a:t>
            </a:r>
            <a:endParaRPr lang="ru-RU" sz="28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47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0"/>
            <a:ext cx="8596668" cy="1320800"/>
          </a:xfrm>
        </p:spPr>
        <p:txBody>
          <a:bodyPr/>
          <a:lstStyle/>
          <a:p>
            <a:r>
              <a:rPr lang="ru-RU" dirty="0" smtClean="0"/>
              <a:t>Одомашнивание – природный процесс.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037850" y="1016110"/>
            <a:ext cx="50607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Волк рядом с человеком уже 130 тыс. лет </a:t>
            </a:r>
          </a:p>
          <a:p>
            <a:r>
              <a:rPr lang="ru-RU" dirty="0" smtClean="0"/>
              <a:t>30 тыс. лет назад – первые археологические подтверждения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337632" y="2013744"/>
            <a:ext cx="3444820" cy="646331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Волк воспринимает человека как более сильного хищника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313506" y="660400"/>
            <a:ext cx="24689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/>
              <a:t>Canis</a:t>
            </a:r>
            <a:r>
              <a:rPr lang="en-US" b="1" dirty="0"/>
              <a:t> lupus </a:t>
            </a:r>
            <a:r>
              <a:rPr lang="en-US" b="1" dirty="0" err="1"/>
              <a:t>familiaris</a:t>
            </a:r>
            <a:endParaRPr lang="ru-RU" b="1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877" y="2802676"/>
            <a:ext cx="5760218" cy="374933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791126" y="6182675"/>
            <a:ext cx="3554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У собак более 400 заболеваний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52248" y="646778"/>
            <a:ext cx="4431971" cy="203132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202122"/>
                </a:solidFill>
                <a:latin typeface="Arial" panose="020B0604020202020204" pitchFamily="34" charset="0"/>
              </a:rPr>
              <a:t>Одомашнивание процесс 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изменения диких животных или растений, при котором на протяжении многих поколений они содержатся человеком генетически изолированными от своей дикой формы и подвергаются искусственному отбору.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7632" y="2802676"/>
            <a:ext cx="4098233" cy="2622869"/>
          </a:xfrm>
        </p:spPr>
      </p:pic>
      <p:sp>
        <p:nvSpPr>
          <p:cNvPr id="18" name="Прямоугольник 17"/>
          <p:cNvSpPr/>
          <p:nvPr/>
        </p:nvSpPr>
        <p:spPr>
          <a:xfrm>
            <a:off x="5337632" y="548094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Генетики установили, что впервые волки были одомашнены человеком в Южной Азии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4485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-40455"/>
            <a:ext cx="8596668" cy="60434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Одомашненные овцы и козы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94" y="2632418"/>
            <a:ext cx="2877816" cy="2158362"/>
          </a:xfrm>
        </p:spPr>
      </p:pic>
      <p:sp>
        <p:nvSpPr>
          <p:cNvPr id="4" name="Прямоугольник 3"/>
          <p:cNvSpPr/>
          <p:nvPr/>
        </p:nvSpPr>
        <p:spPr>
          <a:xfrm>
            <a:off x="399394" y="620405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Число видов действительно одомашненных животных очень невелико — не более 25. Для одомашнивания необходимо, чтобы содержащееся в неволе животное регулярно приносило потомство, то есть, </a:t>
            </a:r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агроценоз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 или иной искусственный ландшафт стал для него нормальной, привычной средой обитания. 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9210" y="4847295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Предком овец был горный баран — </a:t>
            </a:r>
            <a:r>
              <a:rPr lang="ru-RU" b="1" dirty="0">
                <a:solidFill>
                  <a:srgbClr val="202122"/>
                </a:solidFill>
                <a:latin typeface="Arial" panose="020B0604020202020204" pitchFamily="34" charset="0"/>
              </a:rPr>
              <a:t>муфлон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, обитавший в Южной Европе и Передней Азии. В результате скрещивания и тщательного отбора человек создал более 150 пород домашних овец, ныне лишь отдалённо напоминающих дикого прародителя.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394" y="2708245"/>
            <a:ext cx="2945464" cy="20825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054" y="620405"/>
            <a:ext cx="2848948" cy="160253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495395" y="4854576"/>
            <a:ext cx="320039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</a:rPr>
              <a:t>Козы</a:t>
            </a:r>
            <a:r>
              <a:rPr lang="ru-RU" sz="1600" dirty="0">
                <a:solidFill>
                  <a:srgbClr val="202122"/>
                </a:solidFill>
                <a:latin typeface="Arial" panose="020B0604020202020204" pitchFamily="34" charset="0"/>
              </a:rPr>
              <a:t> были одомашнены около 11 тысяч лет назад, </a:t>
            </a:r>
            <a:r>
              <a:rPr lang="ru-RU" sz="1600" dirty="0" smtClean="0">
                <a:solidFill>
                  <a:srgbClr val="202122"/>
                </a:solidFill>
                <a:latin typeface="Arial" panose="020B0604020202020204" pitchFamily="34" charset="0"/>
              </a:rPr>
              <a:t>Регион </a:t>
            </a:r>
            <a:r>
              <a:rPr lang="ru-RU" sz="1600" dirty="0">
                <a:solidFill>
                  <a:srgbClr val="202122"/>
                </a:solidFill>
                <a:latin typeface="Arial" panose="020B0604020202020204" pitchFamily="34" charset="0"/>
              </a:rPr>
              <a:t>доместикации — Плодородный полумесяц, Передняя </a:t>
            </a:r>
            <a:r>
              <a:rPr lang="ru-RU" sz="1600" dirty="0" smtClean="0">
                <a:solidFill>
                  <a:srgbClr val="202122"/>
                </a:solidFill>
                <a:latin typeface="Arial" panose="020B0604020202020204" pitchFamily="34" charset="0"/>
              </a:rPr>
              <a:t>Азия. Диким предком современных коз </a:t>
            </a:r>
            <a:r>
              <a:rPr lang="ru-RU" sz="1600" dirty="0">
                <a:solidFill>
                  <a:srgbClr val="202122"/>
                </a:solidFill>
                <a:latin typeface="Arial" panose="020B0604020202020204" pitchFamily="34" charset="0"/>
              </a:rPr>
              <a:t>является </a:t>
            </a:r>
            <a:r>
              <a:rPr lang="ru-RU" sz="1600" b="1" dirty="0" err="1">
                <a:solidFill>
                  <a:srgbClr val="202122"/>
                </a:solidFill>
                <a:latin typeface="Arial" panose="020B0604020202020204" pitchFamily="34" charset="0"/>
              </a:rPr>
              <a:t>Безоа́ровый</a:t>
            </a:r>
            <a:r>
              <a:rPr lang="ru-RU" sz="1600" b="1" dirty="0">
                <a:solidFill>
                  <a:srgbClr val="202122"/>
                </a:solidFill>
                <a:latin typeface="Arial" panose="020B0604020202020204" pitchFamily="34" charset="0"/>
              </a:rPr>
              <a:t> (бородатый) козёл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2775" y="2651730"/>
            <a:ext cx="2346920" cy="213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075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7500" y="0"/>
            <a:ext cx="5785548" cy="961697"/>
          </a:xfrm>
        </p:spPr>
        <p:txBody>
          <a:bodyPr/>
          <a:lstStyle/>
          <a:p>
            <a:r>
              <a:rPr lang="ru-RU" dirty="0" smtClean="0"/>
              <a:t>Предки коровы и лошади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58" y="961697"/>
            <a:ext cx="3273035" cy="1834338"/>
          </a:xfrm>
        </p:spPr>
      </p:pic>
      <p:sp>
        <p:nvSpPr>
          <p:cNvPr id="4" name="Прямоугольник 3"/>
          <p:cNvSpPr/>
          <p:nvPr/>
        </p:nvSpPr>
        <p:spPr>
          <a:xfrm>
            <a:off x="273268" y="3580179"/>
            <a:ext cx="421990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Наибольшую пользу человеку принесло одомашнивание </a:t>
            </a:r>
            <a:r>
              <a:rPr lang="ru-RU" dirty="0" smtClean="0">
                <a:solidFill>
                  <a:srgbClr val="202122"/>
                </a:solidFill>
                <a:latin typeface="Arial" panose="020B0604020202020204" pitchFamily="34" charset="0"/>
              </a:rPr>
              <a:t>в </a:t>
            </a:r>
            <a:r>
              <a:rPr lang="ru-RU" dirty="0" smtClean="0"/>
              <a:t>8000 г. </a:t>
            </a:r>
            <a:r>
              <a:rPr lang="ru-RU" dirty="0"/>
              <a:t>до н. </a:t>
            </a:r>
            <a:r>
              <a:rPr lang="ru-RU" dirty="0" smtClean="0"/>
              <a:t>э. </a:t>
            </a:r>
            <a:r>
              <a:rPr lang="ru-RU" b="1" dirty="0" smtClean="0">
                <a:latin typeface="Arial" panose="020B0604020202020204" pitchFamily="34" charset="0"/>
              </a:rPr>
              <a:t>тура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 — предка современных </a:t>
            </a:r>
            <a:r>
              <a:rPr lang="ru-RU" b="1" dirty="0">
                <a:latin typeface="Arial" panose="020B0604020202020204" pitchFamily="34" charset="0"/>
              </a:rPr>
              <a:t>коров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. Сравнительно недавно дикие туры водились в </a:t>
            </a:r>
            <a:r>
              <a:rPr lang="ru-RU" dirty="0">
                <a:solidFill>
                  <a:srgbClr val="3366CC"/>
                </a:solidFill>
                <a:latin typeface="Arial" panose="020B0604020202020204" pitchFamily="34" charset="0"/>
              </a:rPr>
              <a:t>Европе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 и на </a:t>
            </a:r>
            <a:r>
              <a:rPr lang="ru-RU" dirty="0">
                <a:solidFill>
                  <a:srgbClr val="3366CC"/>
                </a:solidFill>
                <a:latin typeface="Arial" panose="020B0604020202020204" pitchFamily="34" charset="0"/>
              </a:rPr>
              <a:t>Кавказе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, в </a:t>
            </a:r>
            <a:r>
              <a:rPr lang="ru-RU" dirty="0">
                <a:solidFill>
                  <a:srgbClr val="3366CC"/>
                </a:solidFill>
                <a:latin typeface="Arial" panose="020B0604020202020204" pitchFamily="34" charset="0"/>
              </a:rPr>
              <a:t>Малой Азии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 и в </a:t>
            </a:r>
            <a:r>
              <a:rPr lang="ru-RU" dirty="0">
                <a:solidFill>
                  <a:srgbClr val="3366CC"/>
                </a:solidFill>
                <a:latin typeface="Arial" panose="020B0604020202020204" pitchFamily="34" charset="0"/>
              </a:rPr>
              <a:t>Северной Африке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. Последняя на Земле самка тура была убита в </a:t>
            </a:r>
            <a:r>
              <a:rPr lang="ru-RU" dirty="0">
                <a:solidFill>
                  <a:srgbClr val="3366CC"/>
                </a:solidFill>
                <a:latin typeface="Arial" panose="020B0604020202020204" pitchFamily="34" charset="0"/>
              </a:rPr>
              <a:t>Польше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, в лесах </a:t>
            </a:r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Мазовии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, в 1627 году</a:t>
            </a:r>
            <a:r>
              <a:rPr lang="ru-RU" dirty="0" smtClean="0">
                <a:solidFill>
                  <a:srgbClr val="202122"/>
                </a:solidFill>
                <a:latin typeface="Arial" panose="020B0604020202020204" pitchFamily="34" charset="0"/>
              </a:rPr>
              <a:t>. </a:t>
            </a:r>
            <a:r>
              <a:rPr lang="ru-RU" dirty="0"/>
              <a:t>Эти массивные животные достигали высоты до 180 см, а весили до тонны.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394037" y="3340307"/>
            <a:ext cx="39624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</a:rPr>
              <a:t>Лошадь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 была одомашнена сравнительно недавно — 5—6 тыс. лет назад. Предком её был истреблённый теперь </a:t>
            </a:r>
            <a:r>
              <a:rPr lang="ru-RU" dirty="0">
                <a:solidFill>
                  <a:srgbClr val="3366CC"/>
                </a:solidFill>
                <a:latin typeface="Arial" panose="020B0604020202020204" pitchFamily="34" charset="0"/>
              </a:rPr>
              <a:t>тарпан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, привольно чувствовавший себя в степях Евразии. Впрочем, некоторые учёные предполагают, что конская родословная начинается с дикой лошади, получившей название </a:t>
            </a:r>
            <a:r>
              <a:rPr lang="ru-RU" dirty="0">
                <a:solidFill>
                  <a:srgbClr val="3366CC"/>
                </a:solidFill>
                <a:latin typeface="Arial" panose="020B0604020202020204" pitchFamily="34" charset="0"/>
              </a:rPr>
              <a:t>лошади Пржевальского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73268" y="2796035"/>
            <a:ext cx="35568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4E4B66"/>
                </a:solidFill>
                <a:latin typeface="Roboto"/>
              </a:rPr>
              <a:t>Около 120 000 лет назад началось масштабное смешение степных бизонов и туров</a:t>
            </a:r>
            <a:endParaRPr lang="ru-RU" sz="16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5296" y="964466"/>
            <a:ext cx="2674883" cy="200616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5237" y="673731"/>
            <a:ext cx="4177862" cy="2517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771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3437" y="105134"/>
            <a:ext cx="8596668" cy="1320800"/>
          </a:xfrm>
        </p:spPr>
        <p:txBody>
          <a:bodyPr/>
          <a:lstStyle/>
          <a:p>
            <a:pPr algn="ctr"/>
            <a:r>
              <a:rPr lang="ru-RU" b="1" dirty="0" smtClean="0"/>
              <a:t>Прирученные</a:t>
            </a:r>
            <a:r>
              <a:rPr lang="ru-RU" dirty="0" smtClean="0"/>
              <a:t> животные. Использование животных «в тёмную»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657" y="5225405"/>
            <a:ext cx="1674279" cy="167427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73137" y="2430253"/>
            <a:ext cx="895646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333333"/>
                </a:solidFill>
                <a:latin typeface="YS Text"/>
              </a:rPr>
              <a:t>По наиболее распространённой версии кошка и человек стали жить рядом около 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10 тысяч лет </a:t>
            </a:r>
            <a:r>
              <a:rPr lang="ru-RU" dirty="0" smtClean="0">
                <a:solidFill>
                  <a:srgbClr val="333333"/>
                </a:solidFill>
                <a:latin typeface="YS Text"/>
              </a:rPr>
              <a:t>назад, когда человек стал вести оседлый образ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 </a:t>
            </a:r>
            <a:r>
              <a:rPr lang="ru-RU" dirty="0" smtClean="0">
                <a:solidFill>
                  <a:srgbClr val="333333"/>
                </a:solidFill>
                <a:latin typeface="YS Text"/>
              </a:rPr>
              <a:t>жизни и стал заниматься земледелием. Географически эта история </a:t>
            </a:r>
            <a:r>
              <a:rPr lang="ru-RU" dirty="0" smtClean="0"/>
              <a:t>связывается </a:t>
            </a:r>
            <a:r>
              <a:rPr lang="ru-RU" dirty="0"/>
              <a:t>с регионом Плодородного полумесяца на Ближнем </a:t>
            </a:r>
            <a:r>
              <a:rPr lang="ru-RU" dirty="0" smtClean="0"/>
              <a:t>Востоке. Совместное </a:t>
            </a:r>
            <a:r>
              <a:rPr lang="ru-RU" dirty="0"/>
              <a:t>захоронение человека и кошки на Кипре, </a:t>
            </a:r>
            <a:r>
              <a:rPr lang="ru-RU" dirty="0" smtClean="0"/>
              <a:t>датируется </a:t>
            </a:r>
            <a:r>
              <a:rPr lang="ru-RU" dirty="0"/>
              <a:t>примерно 9500 годом до н. э.. Учёные анализировали ДНК древних кошек и пришли к выводу, что переход от диких охотников к домашним животным произошёл позже </a:t>
            </a:r>
            <a:r>
              <a:rPr lang="ru-RU" dirty="0" smtClean="0"/>
              <a:t>3,5 – 4 тыс. лет назад, и </a:t>
            </a:r>
            <a:r>
              <a:rPr lang="ru-RU" dirty="0"/>
              <a:t>в другой географической точке — в Северной </a:t>
            </a:r>
            <a:r>
              <a:rPr lang="ru-RU" dirty="0" smtClean="0"/>
              <a:t>Африке. </a:t>
            </a:r>
            <a:r>
              <a:rPr lang="ru-RU" dirty="0"/>
              <a:t>Массовое проникновение одомашненных кошек в Европу произошло относительно недавно — около 2000 лет </a:t>
            </a:r>
            <a:r>
              <a:rPr lang="ru-RU" dirty="0" smtClean="0"/>
              <a:t>назад.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796746" y="5431098"/>
            <a:ext cx="6096000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dirty="0">
                <a:solidFill>
                  <a:srgbClr val="333333"/>
                </a:solidFill>
                <a:latin typeface="YS Text"/>
              </a:rPr>
              <a:t>содержание кошек в </a:t>
            </a:r>
            <a:r>
              <a:rPr lang="ru-RU" dirty="0" smtClean="0">
                <a:solidFill>
                  <a:srgbClr val="333333"/>
                </a:solidFill>
                <a:latin typeface="YS Text"/>
              </a:rPr>
              <a:t>современных квартирах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 — это сочетание личных мотивов, правовых норм и потенциальных проблем, связанных с соблюдением санитарных и социальных стандартов.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525" y="1249224"/>
            <a:ext cx="4496442" cy="104250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8165" y="1163147"/>
            <a:ext cx="3853006" cy="132294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59695" y="2049667"/>
            <a:ext cx="1295400" cy="14668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59695" y="3835066"/>
            <a:ext cx="1326280" cy="15960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31120" y="5566184"/>
            <a:ext cx="1352550" cy="13335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32074" y="365346"/>
            <a:ext cx="1409700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8997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0"/>
            <a:ext cx="8596668" cy="746234"/>
          </a:xfrm>
        </p:spPr>
        <p:txBody>
          <a:bodyPr/>
          <a:lstStyle/>
          <a:p>
            <a:pPr algn="ctr"/>
            <a:r>
              <a:rPr lang="ru-RU" dirty="0" smtClean="0"/>
              <a:t>Птицы в квартире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646739" y="636185"/>
            <a:ext cx="6096000" cy="203132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YS Text"/>
              </a:rPr>
              <a:t>Птицы могут стать интересными домашними питомцами, но их содержание требует создания определённых условий. Выбор вида птицы зависит от предпочтений владельца, его опыта и возможностей</a:t>
            </a:r>
            <a:r>
              <a:rPr lang="ru-RU" dirty="0" smtClean="0">
                <a:solidFill>
                  <a:schemeClr val="bg1"/>
                </a:solidFill>
                <a:latin typeface="YS Text"/>
              </a:rPr>
              <a:t>.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smtClean="0"/>
              <a:t>Покупка </a:t>
            </a:r>
            <a:r>
              <a:rPr lang="ru-RU" dirty="0"/>
              <a:t>птицы без ветеринарных сопроводительных документов может быть рискованной, так как такие птицы могут быть переносчиками заразных болезней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-129837" y="746234"/>
            <a:ext cx="6096000" cy="618630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333333"/>
                </a:solidFill>
                <a:latin typeface="YS Text"/>
              </a:rPr>
              <a:t>Волнистые попугайчики.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 Дружелюбные, энергичные, легко обучаются и могут научиться говорить. Требуют просторную клетку с игрушками, жердочками и возможностью летать</a:t>
            </a:r>
            <a:r>
              <a:rPr lang="ru-RU" dirty="0" smtClean="0">
                <a:solidFill>
                  <a:srgbClr val="333333"/>
                </a:solidFill>
                <a:latin typeface="YS Text"/>
              </a:rPr>
              <a:t>.</a:t>
            </a:r>
            <a:endParaRPr lang="ru-RU" dirty="0">
              <a:solidFill>
                <a:srgbClr val="333333"/>
              </a:solidFill>
              <a:latin typeface="YS Tex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>
                <a:solidFill>
                  <a:srgbClr val="333333"/>
                </a:solidFill>
                <a:latin typeface="YS Text"/>
              </a:rPr>
              <a:t>Кореллы</a:t>
            </a:r>
            <a:r>
              <a:rPr lang="ru-RU" b="1" dirty="0">
                <a:solidFill>
                  <a:srgbClr val="333333"/>
                </a:solidFill>
                <a:latin typeface="YS Text"/>
              </a:rPr>
              <a:t>.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 Ласковые, игривые, могут запоминать слова и мелодии. Нуждаются в просторной клетке и разнообразных игрушках</a:t>
            </a:r>
            <a:r>
              <a:rPr lang="ru-RU" dirty="0" smtClean="0">
                <a:solidFill>
                  <a:srgbClr val="333333"/>
                </a:solidFill>
                <a:latin typeface="YS Text"/>
              </a:rPr>
              <a:t>.</a:t>
            </a:r>
            <a:endParaRPr lang="ru-RU" dirty="0">
              <a:solidFill>
                <a:srgbClr val="333333"/>
              </a:solidFill>
              <a:latin typeface="YS Tex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333333"/>
                </a:solidFill>
                <a:latin typeface="YS Text"/>
              </a:rPr>
              <a:t>Канарейки.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 Певчие птицы с красивым оперением. Не требуют сложного ухода, но важно обеспечить им просторную клетку с жердочками и купальней.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333333"/>
                </a:solidFill>
                <a:latin typeface="YS Text"/>
              </a:rPr>
              <a:t>Неразлучники.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 Активные и эмоциональные попугайчики, которые нуждаются в просторной клетке с игрушками и жердочками. Их стоит регулярно выпускать из клетки. </a:t>
            </a:r>
            <a:r>
              <a:rPr lang="ru-RU" dirty="0">
                <a:solidFill>
                  <a:srgbClr val="333333"/>
                </a:solidFill>
                <a:latin typeface="YS Text"/>
                <a:hlinkClick r:id="rId2"/>
              </a:rPr>
              <a:t>pets.mail.ru</a:t>
            </a:r>
            <a:endParaRPr lang="ru-RU" dirty="0">
              <a:solidFill>
                <a:srgbClr val="333333"/>
              </a:solidFill>
              <a:latin typeface="YS Tex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333333"/>
                </a:solidFill>
                <a:latin typeface="YS Text"/>
              </a:rPr>
              <a:t>Чижи.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 Легко приручаются, быстро привыкают к хозяину. Можно обучить выполнять простые команды. </a:t>
            </a:r>
            <a:r>
              <a:rPr lang="ru-RU" dirty="0">
                <a:solidFill>
                  <a:srgbClr val="333333"/>
                </a:solidFill>
                <a:latin typeface="YS Text"/>
                <a:hlinkClick r:id="rId3"/>
              </a:rPr>
              <a:t>iz.ru</a:t>
            </a:r>
            <a:endParaRPr lang="ru-RU" dirty="0">
              <a:solidFill>
                <a:srgbClr val="333333"/>
              </a:solidFill>
              <a:latin typeface="YS Tex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333333"/>
                </a:solidFill>
                <a:latin typeface="YS Text"/>
              </a:rPr>
              <a:t>Щеглы.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 Отличаются дружелюбием и легко поддаются дрессировке. Не любят общество других птиц. </a:t>
            </a:r>
            <a:r>
              <a:rPr lang="ru-RU" dirty="0">
                <a:solidFill>
                  <a:srgbClr val="333333"/>
                </a:solidFill>
                <a:latin typeface="YS Text"/>
                <a:hlinkClick r:id="rId4"/>
              </a:rPr>
              <a:t>glavnoehvost.by</a:t>
            </a:r>
            <a:endParaRPr lang="ru-RU" dirty="0">
              <a:solidFill>
                <a:srgbClr val="333333"/>
              </a:solidFill>
              <a:latin typeface="YS Tex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333333"/>
                </a:solidFill>
                <a:latin typeface="YS Text"/>
              </a:rPr>
              <a:t>Зяблики.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 Их пение напоминает трели соловья. Рекомендуется содержать стайкой</a:t>
            </a:r>
            <a:endParaRPr lang="ru-RU" b="0" i="0" dirty="0">
              <a:solidFill>
                <a:srgbClr val="333333"/>
              </a:solidFill>
              <a:effectLst/>
              <a:latin typeface="YS Text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44083" y="2772459"/>
            <a:ext cx="1558095" cy="155809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125" y="2777559"/>
            <a:ext cx="2413587" cy="156078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2177" y="2772461"/>
            <a:ext cx="2321613" cy="154774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782" y="5687698"/>
            <a:ext cx="1712428" cy="10244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5453" y="4404385"/>
            <a:ext cx="1747479" cy="130787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8638" y="5672604"/>
            <a:ext cx="2354774" cy="118539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6548" y="4335654"/>
            <a:ext cx="2378622" cy="133695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3945" y="4338345"/>
            <a:ext cx="1801589" cy="1349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773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4630" y="0"/>
            <a:ext cx="8596668" cy="709448"/>
          </a:xfrm>
        </p:spPr>
        <p:txBody>
          <a:bodyPr/>
          <a:lstStyle/>
          <a:p>
            <a:pPr algn="ctr"/>
            <a:r>
              <a:rPr lang="ru-RU" dirty="0" smtClean="0"/>
              <a:t>Аквариумные рыбки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401" y="709449"/>
            <a:ext cx="9613460" cy="5407572"/>
          </a:xfrm>
        </p:spPr>
      </p:pic>
    </p:spTree>
    <p:extLst>
      <p:ext uri="{BB962C8B-B14F-4D97-AF65-F5344CB8AC3E}">
        <p14:creationId xmlns:p14="http://schemas.microsoft.com/office/powerpoint/2010/main" val="3797291280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1657</TotalTime>
  <Words>831</Words>
  <Application>Microsoft Office PowerPoint</Application>
  <PresentationFormat>Широкоэкранный</PresentationFormat>
  <Paragraphs>85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0" baseType="lpstr">
      <vt:lpstr>Arial</vt:lpstr>
      <vt:lpstr>Georgia</vt:lpstr>
      <vt:lpstr>GothamPro</vt:lpstr>
      <vt:lpstr>Roboto</vt:lpstr>
      <vt:lpstr>Stella Sans</vt:lpstr>
      <vt:lpstr>Trebuchet MS</vt:lpstr>
      <vt:lpstr>Wingdings 3</vt:lpstr>
      <vt:lpstr>YS Text</vt:lpstr>
      <vt:lpstr>Грань</vt:lpstr>
      <vt:lpstr>  Воспитание потребности  в заботе  о живой природе  у городского ребёнка  ч. 2</vt:lpstr>
      <vt:lpstr>Что включает в себя понятие «Забота»</vt:lpstr>
      <vt:lpstr>Презентация PowerPoint</vt:lpstr>
      <vt:lpstr>Одомашнивание – природный процесс. </vt:lpstr>
      <vt:lpstr>Одомашненные овцы и козы</vt:lpstr>
      <vt:lpstr>Предки коровы и лошади</vt:lpstr>
      <vt:lpstr>Прирученные животные. Использование животных «в тёмную»</vt:lpstr>
      <vt:lpstr>Птицы в квартире</vt:lpstr>
      <vt:lpstr>Аквариумные рыбки</vt:lpstr>
      <vt:lpstr>Необычные жильцы городских квартир</vt:lpstr>
      <vt:lpstr>Членистоногие</vt:lpstr>
      <vt:lpstr>Влияние животных на психологическое благополучие людей </vt:lpstr>
      <vt:lpstr>Ключевые аспекты ответственного отношения к животным.  1.Осознанность и взвешенность решения </vt:lpstr>
      <vt:lpstr>2. Оценка потребностей животного</vt:lpstr>
      <vt:lpstr>3. Создание комфортных условий</vt:lpstr>
      <vt:lpstr>4. Ветеринарный уход</vt:lpstr>
      <vt:lpstr>5. Социализация и дрессировка</vt:lpstr>
      <vt:lpstr>6. Распределение обязанностей</vt:lpstr>
      <vt:lpstr>7. Готовность к последствиям</vt:lpstr>
      <vt:lpstr>8. Соблюдение законодательства. </vt:lpstr>
      <vt:lpstr>Последствия безответственного отношения к приобретению животных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Воспитание потребности в заботе  о живой природе  у городского ребёнка</dc:title>
  <dc:creator>Irina</dc:creator>
  <cp:lastModifiedBy>Баятова Людмила Алексеевна</cp:lastModifiedBy>
  <cp:revision>66</cp:revision>
  <dcterms:created xsi:type="dcterms:W3CDTF">2026-03-10T16:16:53Z</dcterms:created>
  <dcterms:modified xsi:type="dcterms:W3CDTF">2026-05-12T11:51:31Z</dcterms:modified>
</cp:coreProperties>
</file>